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9" r:id="rId1"/>
  </p:sldMasterIdLst>
  <p:notesMasterIdLst>
    <p:notesMasterId r:id="rId19"/>
  </p:notesMasterIdLst>
  <p:sldIdLst>
    <p:sldId id="256" r:id="rId2"/>
    <p:sldId id="284" r:id="rId3"/>
    <p:sldId id="269" r:id="rId4"/>
    <p:sldId id="289" r:id="rId5"/>
    <p:sldId id="290" r:id="rId6"/>
    <p:sldId id="291" r:id="rId7"/>
    <p:sldId id="270" r:id="rId8"/>
    <p:sldId id="292" r:id="rId9"/>
    <p:sldId id="286" r:id="rId10"/>
    <p:sldId id="287" r:id="rId11"/>
    <p:sldId id="293" r:id="rId12"/>
    <p:sldId id="288" r:id="rId13"/>
    <p:sldId id="268" r:id="rId14"/>
    <p:sldId id="273" r:id="rId15"/>
    <p:sldId id="281" r:id="rId16"/>
    <p:sldId id="280" r:id="rId17"/>
    <p:sldId id="29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DB0"/>
    <a:srgbClr val="1E66BD"/>
    <a:srgbClr val="0D3568"/>
    <a:srgbClr val="9A9A9A"/>
    <a:srgbClr val="247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3BB2B-F52B-449A-B60C-9D7A183EBD12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C3382-95E2-4F9E-9AA6-87080D1F4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7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44EA96-BAE5-42BA-B97A-441BE276D47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DE570-FF37-49FF-B89C-C8D8812D89F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8757F2-6258-46B4-AA8B-D14E132D60B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EFC7FE-7EA6-40CB-A676-EA99F9BE8A7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8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195DB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6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195DB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2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2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195DB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0826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90587"/>
            <a:ext cx="4040188" cy="3735576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chemeClr val="tx2"/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5082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46C0A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90587"/>
            <a:ext cx="4041775" cy="3735576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chemeClr val="tx2"/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6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195DB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1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9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SEA GRANT LOGO_blue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3" y="5848511"/>
            <a:ext cx="1225175" cy="890520"/>
          </a:xfrm>
          <a:prstGeom prst="rect">
            <a:avLst/>
          </a:prstGeom>
        </p:spPr>
      </p:pic>
      <p:pic>
        <p:nvPicPr>
          <p:cNvPr id="9" name="Picture 8" descr="SEA GRANT LOGO_blue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3" y="5848511"/>
            <a:ext cx="1225175" cy="89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3" r:id="rId3"/>
    <p:sldLayoutId id="2147483854" r:id="rId4"/>
    <p:sldLayoutId id="2147483855" r:id="rId5"/>
    <p:sldLayoutId id="2147483856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m.vpr.net/news_detail/94195/new-google-maps-show-irene-devastatio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Define, Delineate and Investigate your Local </a:t>
            </a:r>
            <a:r>
              <a:rPr lang="en-US" dirty="0"/>
              <a:t>W</a:t>
            </a:r>
            <a:r>
              <a:rPr lang="en-US" dirty="0" smtClean="0"/>
              <a:t>atershed.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Watersheds and their change over time. What stories are in your watershed?</a:t>
            </a:r>
          </a:p>
          <a:p>
            <a:endParaRPr lang="en-US" dirty="0"/>
          </a:p>
          <a:p>
            <a:r>
              <a:rPr lang="en-US" dirty="0" smtClean="0"/>
              <a:t>SWAC Meeting - May 10</a:t>
            </a:r>
            <a:r>
              <a:rPr lang="en-US" baseline="30000" dirty="0" smtClean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Track the Change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Earth</a:t>
            </a:r>
          </a:p>
          <a:p>
            <a:r>
              <a:rPr lang="en-US" dirty="0" smtClean="0"/>
              <a:t>Bing Maps</a:t>
            </a:r>
          </a:p>
          <a:p>
            <a:r>
              <a:rPr lang="en-US" dirty="0">
                <a:hlinkClick r:id="rId2"/>
              </a:rPr>
              <a:t>http://m.vpr.net/news_detail/94195/new-google-maps-show-irene-devastation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UVM Landscape Change Program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7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Riparian Buffer </a:t>
            </a:r>
            <a:r>
              <a:rPr lang="en-US" sz="3200" dirty="0"/>
              <a:t>P</a:t>
            </a:r>
            <a:r>
              <a:rPr lang="en-US" sz="3200" dirty="0" smtClean="0"/>
              <a:t>lantings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331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Physical changes in the river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750826"/>
            <a:ext cx="4187825" cy="639762"/>
          </a:xfrm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Cobbles, Boulders and Wood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dirty="0" smtClean="0"/>
              <a:t>Built </a:t>
            </a:r>
            <a:r>
              <a:rPr lang="en-US" sz="2200" dirty="0" err="1" smtClean="0"/>
              <a:t>infrastructre</a:t>
            </a:r>
            <a:endParaRPr lang="en-US" sz="22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42803"/>
            <a:ext cx="4041775" cy="3031331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398"/>
            <a:ext cx="4040188" cy="3030141"/>
          </a:xfrm>
        </p:spPr>
      </p:pic>
    </p:spTree>
    <p:extLst>
      <p:ext uri="{BB962C8B-B14F-4D97-AF65-F5344CB8AC3E}">
        <p14:creationId xmlns:p14="http://schemas.microsoft.com/office/powerpoint/2010/main" val="37887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Lower Cabot, Upper Winooski River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347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Upper Winooski River </a:t>
            </a:r>
            <a:r>
              <a:rPr lang="en-US" sz="3200" dirty="0" err="1" smtClean="0"/>
              <a:t>a.k.a</a:t>
            </a:r>
            <a:r>
              <a:rPr lang="en-US" sz="3200" dirty="0" smtClean="0"/>
              <a:t> Headwater Sub-Basin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dirty="0" smtClean="0"/>
              <a:t>Plainfield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20464" y="1750825"/>
            <a:ext cx="462642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smtClean="0"/>
              <a:t>Upstream view of Winooski River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398"/>
            <a:ext cx="4040188" cy="303014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5025" y="3004060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6123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Great Brook, a tributary to the Winooski River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607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a flood event and erosive soils do to a stream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750825"/>
            <a:ext cx="4187825" cy="807317"/>
          </a:xfrm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Great Brook troubles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20464" y="1750824"/>
            <a:ext cx="4536450" cy="991979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/>
              <a:t>Spring 2011 Great Brook flood damage</a:t>
            </a:r>
            <a:endParaRPr lang="en-US" sz="2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398"/>
            <a:ext cx="4040188" cy="303014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4280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16687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Thank you!</a:t>
            </a:r>
            <a:endParaRPr lang="en-US" sz="32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84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Watershed, from Drop to Drain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Define a watershed.</a:t>
            </a:r>
            <a:endParaRPr lang="en-US" dirty="0"/>
          </a:p>
          <a:p>
            <a:r>
              <a:rPr lang="en-US" dirty="0" smtClean="0"/>
              <a:t>Learn </a:t>
            </a:r>
            <a:r>
              <a:rPr lang="en-US" dirty="0"/>
              <a:t>how to track the </a:t>
            </a:r>
            <a:r>
              <a:rPr lang="en-US" dirty="0" smtClean="0"/>
              <a:t>flow and change over time. </a:t>
            </a:r>
          </a:p>
          <a:p>
            <a:r>
              <a:rPr lang="en-US" dirty="0" smtClean="0"/>
              <a:t>Identify </a:t>
            </a:r>
            <a:r>
              <a:rPr lang="en-US" dirty="0"/>
              <a:t>stream health through basic water quality sampling methods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000" dirty="0" smtClean="0"/>
          </a:p>
          <a:p>
            <a:pPr marL="457200" lvl="1" indent="0">
              <a:buNone/>
            </a:pPr>
            <a:r>
              <a:rPr lang="en-US" dirty="0" smtClean="0"/>
              <a:t>	Can a watershed be as small as a puddle and large as all of the Great Lakes?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	Can you think of example of a watershed a.k.a. basin inside your home?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5181600" y="3124200"/>
            <a:ext cx="3505200" cy="2819400"/>
          </a:xfrm>
          <a:prstGeom prst="cube">
            <a:avLst>
              <a:gd name="adj" fmla="val 25000"/>
            </a:avLst>
          </a:prstGeom>
          <a:solidFill>
            <a:schemeClr val="tx2">
              <a:lumMod val="60000"/>
              <a:lumOff val="40000"/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0" y="5334000"/>
            <a:ext cx="5181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2800" dirty="0">
                <a:latin typeface="Calibri" pitchFamily="34" charset="0"/>
              </a:rPr>
              <a:t>Basins or watersheds are nested.</a:t>
            </a:r>
          </a:p>
          <a:p>
            <a:pPr eaLnBrk="1" hangingPunct="1">
              <a:spcBef>
                <a:spcPct val="50000"/>
              </a:spcBef>
            </a:pPr>
            <a:endParaRPr lang="en-US" sz="3200" dirty="0">
              <a:latin typeface="Calibri" pitchFamily="34" charset="0"/>
            </a:endParaRPr>
          </a:p>
        </p:txBody>
      </p:sp>
      <p:pic>
        <p:nvPicPr>
          <p:cNvPr id="410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26720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57200" y="76200"/>
            <a:ext cx="8229600" cy="11398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4876800" y="1143000"/>
            <a:ext cx="4038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pitchFamily="34" charset="0"/>
              </a:rPr>
              <a:t>The area of land that drains water, sediment (soil), and dissolved substances into a common body.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5638800" y="3581400"/>
            <a:ext cx="2667000" cy="2133600"/>
          </a:xfrm>
          <a:prstGeom prst="cube">
            <a:avLst>
              <a:gd name="adj" fmla="val 25000"/>
            </a:avLst>
          </a:prstGeom>
          <a:solidFill>
            <a:srgbClr val="FFFF99">
              <a:alpha val="2392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6019800" y="3962400"/>
            <a:ext cx="1905000" cy="1600200"/>
          </a:xfrm>
          <a:prstGeom prst="cube">
            <a:avLst>
              <a:gd name="adj" fmla="val 25000"/>
            </a:avLst>
          </a:prstGeom>
          <a:solidFill>
            <a:srgbClr val="CCFFCC">
              <a:alpha val="3882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9" name="Text Box 15"/>
          <p:cNvSpPr txBox="1">
            <a:spLocks noChangeArrowheads="1"/>
          </p:cNvSpPr>
          <p:nvPr/>
        </p:nvSpPr>
        <p:spPr bwMode="auto">
          <a:xfrm>
            <a:off x="228600" y="5029200"/>
            <a:ext cx="3962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http://www.fs.fed.us/spf/coop/images/watershed.jpg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195DB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is a Watershed?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3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 build="p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1" descr="UVMWatershed_logo_cmyk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6281738"/>
            <a:ext cx="5029200" cy="5762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7A"/>
              </a:solidFill>
            </a:endParaRPr>
          </a:p>
        </p:txBody>
      </p:sp>
      <p:pic>
        <p:nvPicPr>
          <p:cNvPr id="5124" name="Picture 23" descr="LCSGlogo_rev_extblu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6248400"/>
            <a:ext cx="10064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4" descr="ext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48400"/>
            <a:ext cx="1000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r="-597"/>
          <a:stretch>
            <a:fillRect/>
          </a:stretch>
        </p:blipFill>
        <p:spPr bwMode="auto">
          <a:xfrm>
            <a:off x="52388" y="533400"/>
            <a:ext cx="9091612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2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1" descr="UVMWatershed_logo_cmyk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6281738"/>
            <a:ext cx="5029200" cy="5762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7A"/>
              </a:solidFill>
            </a:endParaRPr>
          </a:p>
        </p:txBody>
      </p:sp>
      <p:pic>
        <p:nvPicPr>
          <p:cNvPr id="6148" name="Picture 23" descr="LCSGlogo_rev_extblu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6248400"/>
            <a:ext cx="10064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4" descr="extlog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48400"/>
            <a:ext cx="1000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0" name="Object 2"/>
          <p:cNvGraphicFramePr>
            <a:graphicFrameLocks noChangeAspect="1"/>
          </p:cNvGraphicFramePr>
          <p:nvPr/>
        </p:nvGraphicFramePr>
        <p:xfrm>
          <a:off x="2232025" y="0"/>
          <a:ext cx="4778375" cy="618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8" imgW="5830114" imgH="7542857" progId="AcroExch.Document.7">
                  <p:embed/>
                </p:oleObj>
              </mc:Choice>
              <mc:Fallback>
                <p:oleObj name="Acrobat Document" r:id="rId8" imgW="5830114" imgH="754285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25" y="0"/>
                        <a:ext cx="4778375" cy="618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3399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175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Watersheds within Watersheds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07638"/>
            <a:ext cx="2923082" cy="3636169"/>
          </a:xfrm>
        </p:spPr>
      </p:pic>
      <p:pic>
        <p:nvPicPr>
          <p:cNvPr id="1026" name="Picture 13" descr="Lake Champlain Drainage Basin Map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17" y="1221695"/>
            <a:ext cx="4159569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365579"/>
            <a:ext cx="512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Topography Map of Lake Champlain Drainage Basin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75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52400"/>
            <a:ext cx="55340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1" descr="UVMWatershed_logo_cmyk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6281738"/>
            <a:ext cx="5029200" cy="5762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7A"/>
              </a:solidFill>
            </a:endParaRPr>
          </a:p>
        </p:txBody>
      </p:sp>
      <p:pic>
        <p:nvPicPr>
          <p:cNvPr id="7173" name="Picture 23" descr="LCSGlogo_rev_extblu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6248400"/>
            <a:ext cx="10064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4" descr="extlog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48400"/>
            <a:ext cx="1000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0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Track the Flow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Delineate a watershed or sub-basin using the maps provided. </a:t>
            </a:r>
          </a:p>
          <a:p>
            <a:r>
              <a:rPr lang="en-US" dirty="0" smtClean="0"/>
              <a:t>How would you calculate the size of this watershed?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CSG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LCSG-1.thmx</Template>
  <TotalTime>536</TotalTime>
  <Words>215</Words>
  <Application>Microsoft Office PowerPoint</Application>
  <PresentationFormat>On-screen Show (4:3)</PresentationFormat>
  <Paragraphs>46</Paragraphs>
  <Slides>17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LCSG-1</vt:lpstr>
      <vt:lpstr>Acrobat Document</vt:lpstr>
      <vt:lpstr>How to Define, Delineate and Investigate your Local Watershed. </vt:lpstr>
      <vt:lpstr>A Watershed, from Drop to Drain</vt:lpstr>
      <vt:lpstr>PowerPoint Presentation</vt:lpstr>
      <vt:lpstr>PowerPoint Presentation</vt:lpstr>
      <vt:lpstr>PowerPoint Presentation</vt:lpstr>
      <vt:lpstr>PowerPoint Presentation</vt:lpstr>
      <vt:lpstr>Watersheds within Watersheds</vt:lpstr>
      <vt:lpstr>PowerPoint Presentation</vt:lpstr>
      <vt:lpstr>Track the Flow</vt:lpstr>
      <vt:lpstr>Track the Change </vt:lpstr>
      <vt:lpstr>Riparian Buffer Plantings</vt:lpstr>
      <vt:lpstr>Physical changes in the river</vt:lpstr>
      <vt:lpstr>Lower Cabot, Upper Winooski River</vt:lpstr>
      <vt:lpstr>Upper Winooski River a.k.a Headwater Sub-Basin</vt:lpstr>
      <vt:lpstr>Great Brook, a tributary to the Winooski River</vt:lpstr>
      <vt:lpstr>What a flood event and erosive soils do to a stream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Sargent</dc:creator>
  <cp:lastModifiedBy>Erin Kathleen De Vries</cp:lastModifiedBy>
  <cp:revision>33</cp:revision>
  <dcterms:created xsi:type="dcterms:W3CDTF">2012-03-21T17:13:02Z</dcterms:created>
  <dcterms:modified xsi:type="dcterms:W3CDTF">2012-05-22T20:44:55Z</dcterms:modified>
</cp:coreProperties>
</file>